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3144"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2A3E91-73C3-FD47-B229-48B4575E8432}" type="datetimeFigureOut">
              <a:rPr lang="en-US" smtClean="0"/>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395670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A3E91-73C3-FD47-B229-48B4575E8432}" type="datetimeFigureOut">
              <a:rPr lang="en-US" smtClean="0"/>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268815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A3E91-73C3-FD47-B229-48B4575E8432}" type="datetimeFigureOut">
              <a:rPr lang="en-US" smtClean="0"/>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265965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A3E91-73C3-FD47-B229-48B4575E8432}" type="datetimeFigureOut">
              <a:rPr lang="en-US" smtClean="0"/>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293944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2A3E91-73C3-FD47-B229-48B4575E8432}" type="datetimeFigureOut">
              <a:rPr lang="en-US" smtClean="0"/>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240270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2A3E91-73C3-FD47-B229-48B4575E8432}" type="datetimeFigureOut">
              <a:rPr lang="en-US" smtClean="0"/>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424010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2A3E91-73C3-FD47-B229-48B4575E8432}" type="datetimeFigureOut">
              <a:rPr lang="en-US" smtClean="0"/>
              <a:t>1/29/20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321730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2A3E91-73C3-FD47-B229-48B4575E8432}" type="datetimeFigureOut">
              <a:rPr lang="en-US" smtClean="0"/>
              <a:t>1/29/20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135451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A3E91-73C3-FD47-B229-48B4575E8432}" type="datetimeFigureOut">
              <a:rPr lang="en-US" smtClean="0"/>
              <a:t>1/29/20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35841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A3E91-73C3-FD47-B229-48B4575E8432}" type="datetimeFigureOut">
              <a:rPr lang="en-US" smtClean="0"/>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129898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A3E91-73C3-FD47-B229-48B4575E8432}" type="datetimeFigureOut">
              <a:rPr lang="en-US" smtClean="0"/>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7A38B-B86C-094A-8340-B5DA4CC47631}" type="slidenum">
              <a:rPr lang="en-US" smtClean="0"/>
              <a:t>‹#›</a:t>
            </a:fld>
            <a:endParaRPr lang="en-US"/>
          </a:p>
        </p:txBody>
      </p:sp>
    </p:spTree>
    <p:extLst>
      <p:ext uri="{BB962C8B-B14F-4D97-AF65-F5344CB8AC3E}">
        <p14:creationId xmlns:p14="http://schemas.microsoft.com/office/powerpoint/2010/main" val="30596730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2A3E91-73C3-FD47-B229-48B4575E8432}" type="datetimeFigureOut">
              <a:rPr lang="en-US" smtClean="0"/>
              <a:t>1/29/20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2D7A38B-B86C-094A-8340-B5DA4CC47631}" type="slidenum">
              <a:rPr lang="en-US" smtClean="0"/>
              <a:t>‹#›</a:t>
            </a:fld>
            <a:endParaRPr lang="en-US"/>
          </a:p>
        </p:txBody>
      </p:sp>
    </p:spTree>
    <p:extLst>
      <p:ext uri="{BB962C8B-B14F-4D97-AF65-F5344CB8AC3E}">
        <p14:creationId xmlns:p14="http://schemas.microsoft.com/office/powerpoint/2010/main" val="3600509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9855"/>
            <a:ext cx="5829300" cy="1042002"/>
          </a:xfrm>
        </p:spPr>
        <p:txBody>
          <a:bodyPr>
            <a:noAutofit/>
          </a:bodyPr>
          <a:lstStyle/>
          <a:p>
            <a:r>
              <a:rPr lang="en-US" sz="2000" dirty="0" smtClean="0"/>
              <a:t>Maren Elwood Lecture for</a:t>
            </a:r>
            <a:br>
              <a:rPr lang="en-US" sz="2000" dirty="0" smtClean="0"/>
            </a:br>
            <a:r>
              <a:rPr lang="en-US" sz="2000" dirty="0" smtClean="0">
                <a:effectLst/>
              </a:rPr>
              <a:t>AHIS 427 Archaeology: Theory, Methods, and Practice</a:t>
            </a:r>
            <a:br>
              <a:rPr lang="en-US" sz="2000" dirty="0" smtClean="0">
                <a:effectLst/>
              </a:rPr>
            </a:br>
            <a:r>
              <a:rPr lang="en-US" sz="2000" dirty="0" smtClean="0"/>
              <a:t>1.5 Hour Lecture   30 Minute Pago Ceremony</a:t>
            </a:r>
            <a:br>
              <a:rPr lang="en-US" sz="2000" dirty="0" smtClean="0"/>
            </a:br>
            <a:r>
              <a:rPr lang="en-US" sz="2000" dirty="0" smtClean="0"/>
              <a:t>Lecture Location:  </a:t>
            </a:r>
            <a:endParaRPr lang="en-US" sz="2000" dirty="0"/>
          </a:p>
        </p:txBody>
      </p:sp>
      <p:sp>
        <p:nvSpPr>
          <p:cNvPr id="3" name="Subtitle 2"/>
          <p:cNvSpPr>
            <a:spLocks noGrp="1"/>
          </p:cNvSpPr>
          <p:nvPr>
            <p:ph type="subTitle" idx="1"/>
          </p:nvPr>
        </p:nvSpPr>
        <p:spPr>
          <a:xfrm>
            <a:off x="284843" y="1426028"/>
            <a:ext cx="6210300" cy="7373257"/>
          </a:xfrm>
        </p:spPr>
        <p:txBody>
          <a:bodyPr>
            <a:normAutofit fontScale="92500" lnSpcReduction="20000"/>
          </a:bodyPr>
          <a:lstStyle/>
          <a:p>
            <a:r>
              <a:rPr lang="en-US" sz="2000" b="1" dirty="0" smtClean="0">
                <a:solidFill>
                  <a:schemeClr val="tx1"/>
                </a:solidFill>
              </a:rPr>
              <a:t>Honoring </a:t>
            </a:r>
            <a:r>
              <a:rPr lang="en-US" sz="2000" b="1" dirty="0" err="1" smtClean="0">
                <a:solidFill>
                  <a:schemeClr val="tx1"/>
                </a:solidFill>
              </a:rPr>
              <a:t>Pachamama</a:t>
            </a:r>
            <a:r>
              <a:rPr lang="en-US" sz="2000" b="1" dirty="0" smtClean="0">
                <a:solidFill>
                  <a:schemeClr val="tx1"/>
                </a:solidFill>
              </a:rPr>
              <a:t> While Working With The</a:t>
            </a:r>
            <a:br>
              <a:rPr lang="en-US" sz="2000" b="1" dirty="0" smtClean="0">
                <a:solidFill>
                  <a:schemeClr val="tx1"/>
                </a:solidFill>
              </a:rPr>
            </a:br>
            <a:r>
              <a:rPr lang="en-US" sz="2000" b="1" dirty="0" smtClean="0">
                <a:solidFill>
                  <a:schemeClr val="tx1"/>
                </a:solidFill>
              </a:rPr>
              <a:t> Ministry of Culture On The Active Archaeological Site of Saqsaywaman, Peru</a:t>
            </a:r>
          </a:p>
          <a:p>
            <a:endParaRPr lang="en-US" sz="2000" dirty="0">
              <a:solidFill>
                <a:schemeClr val="tx1"/>
              </a:solidFill>
            </a:endParaRPr>
          </a:p>
          <a:p>
            <a:r>
              <a:rPr lang="en-US" sz="2000" dirty="0" smtClean="0">
                <a:solidFill>
                  <a:schemeClr val="tx1"/>
                </a:solidFill>
              </a:rPr>
              <a:t>When you work in Peru, the first step is to coordinate with the Ministry of Culture to get the necessary “</a:t>
            </a:r>
            <a:r>
              <a:rPr lang="en-US" sz="2000" dirty="0" err="1" smtClean="0">
                <a:solidFill>
                  <a:schemeClr val="tx1"/>
                </a:solidFill>
              </a:rPr>
              <a:t>convenio</a:t>
            </a:r>
            <a:r>
              <a:rPr lang="en-US" sz="2000" dirty="0" smtClean="0">
                <a:solidFill>
                  <a:schemeClr val="tx1"/>
                </a:solidFill>
              </a:rPr>
              <a:t>” paperwork.  But in addition to obtaining </a:t>
            </a:r>
            <a:r>
              <a:rPr lang="en-US" sz="2000" dirty="0" err="1" smtClean="0">
                <a:solidFill>
                  <a:schemeClr val="tx1"/>
                </a:solidFill>
              </a:rPr>
              <a:t>permiso</a:t>
            </a:r>
            <a:r>
              <a:rPr lang="en-US" sz="2000" dirty="0" smtClean="0">
                <a:solidFill>
                  <a:schemeClr val="tx1"/>
                </a:solidFill>
              </a:rPr>
              <a:t> to work on the land/site, you must also seek the blessing of the Inca’s revered Mother </a:t>
            </a:r>
            <a:r>
              <a:rPr lang="en-US" sz="2000" dirty="0">
                <a:solidFill>
                  <a:schemeClr val="tx1"/>
                </a:solidFill>
              </a:rPr>
              <a:t>E</a:t>
            </a:r>
            <a:r>
              <a:rPr lang="en-US" sz="2000" dirty="0" smtClean="0">
                <a:solidFill>
                  <a:schemeClr val="tx1"/>
                </a:solidFill>
              </a:rPr>
              <a:t>arth.  </a:t>
            </a:r>
          </a:p>
          <a:p>
            <a:endParaRPr lang="en-US" sz="2000" dirty="0">
              <a:solidFill>
                <a:schemeClr val="tx1"/>
              </a:solidFill>
            </a:endParaRPr>
          </a:p>
          <a:p>
            <a:r>
              <a:rPr lang="en-US" sz="2000" dirty="0" smtClean="0">
                <a:solidFill>
                  <a:schemeClr val="tx1"/>
                </a:solidFill>
              </a:rPr>
              <a:t>During this talk, we will explore both processes and discuss the role  “trust” plays in each situation.  Working with heritage professionals and the communities that live on this archaeological site is challenging and rewarding.  Learning to navigate the complex social interactions that occur when you work on an archaeological site is as important as knowing how to manage a dig site or conduct ethnographic interviews on camera.  Trust is your calling card and how to build and maintain it will be outlined in this talk.</a:t>
            </a:r>
          </a:p>
          <a:p>
            <a:endParaRPr lang="en-US" sz="2000" dirty="0">
              <a:solidFill>
                <a:schemeClr val="tx1"/>
              </a:solidFill>
            </a:endParaRPr>
          </a:p>
          <a:p>
            <a:r>
              <a:rPr lang="en-US" sz="2000" dirty="0" smtClean="0">
                <a:solidFill>
                  <a:schemeClr val="tx1"/>
                </a:solidFill>
              </a:rPr>
              <a:t>Finally, we will perform a mini “</a:t>
            </a:r>
            <a:r>
              <a:rPr lang="en-US" sz="2000" dirty="0">
                <a:solidFill>
                  <a:schemeClr val="tx1"/>
                </a:solidFill>
              </a:rPr>
              <a:t>P</a:t>
            </a:r>
            <a:r>
              <a:rPr lang="en-US" sz="2000" dirty="0" smtClean="0">
                <a:solidFill>
                  <a:schemeClr val="tx1"/>
                </a:solidFill>
              </a:rPr>
              <a:t>ago”, the ceremony to </a:t>
            </a:r>
            <a:r>
              <a:rPr lang="en-US" sz="2000" dirty="0" err="1" smtClean="0">
                <a:solidFill>
                  <a:schemeClr val="tx1"/>
                </a:solidFill>
              </a:rPr>
              <a:t>Pachamama</a:t>
            </a:r>
            <a:r>
              <a:rPr lang="en-US" sz="2000" dirty="0" smtClean="0">
                <a:solidFill>
                  <a:schemeClr val="tx1"/>
                </a:solidFill>
              </a:rPr>
              <a:t> that must be conducted each year before you work on Peruvian soil.  We will explore the role coca leaves, </a:t>
            </a:r>
            <a:r>
              <a:rPr lang="en-US" sz="2000" dirty="0" err="1" smtClean="0">
                <a:solidFill>
                  <a:schemeClr val="tx1"/>
                </a:solidFill>
              </a:rPr>
              <a:t>chicha</a:t>
            </a:r>
            <a:r>
              <a:rPr lang="en-US" sz="2000" dirty="0" smtClean="0">
                <a:solidFill>
                  <a:schemeClr val="tx1"/>
                </a:solidFill>
              </a:rPr>
              <a:t> and dried llama fetuses play in honoring the sacred mother earth and the “</a:t>
            </a:r>
            <a:r>
              <a:rPr lang="en-US" sz="2000" dirty="0" err="1">
                <a:solidFill>
                  <a:schemeClr val="tx1"/>
                </a:solidFill>
              </a:rPr>
              <a:t>A</a:t>
            </a:r>
            <a:r>
              <a:rPr lang="en-US" sz="2000" dirty="0" err="1" smtClean="0">
                <a:solidFill>
                  <a:schemeClr val="tx1"/>
                </a:solidFill>
              </a:rPr>
              <a:t>pu</a:t>
            </a:r>
            <a:r>
              <a:rPr lang="en-US" sz="2000" dirty="0" smtClean="0">
                <a:solidFill>
                  <a:schemeClr val="tx1"/>
                </a:solidFill>
              </a:rPr>
              <a:t>”, the Andes mountains.</a:t>
            </a:r>
          </a:p>
          <a:p>
            <a:endParaRPr lang="en-US" sz="2000" dirty="0">
              <a:solidFill>
                <a:schemeClr val="tx1"/>
              </a:solidFill>
            </a:endParaRPr>
          </a:p>
          <a:p>
            <a:r>
              <a:rPr lang="en-US" sz="2000" dirty="0" smtClean="0">
                <a:solidFill>
                  <a:schemeClr val="tx1"/>
                </a:solidFill>
              </a:rPr>
              <a:t>(Ethnographic films from Maren’s work at Saqsaywaman and a sacred Pago ceremony will be shown.)</a:t>
            </a:r>
          </a:p>
          <a:p>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721275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10</Words>
  <Application>Microsoft Macintosh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Maren Elwood Lecture for AHIS 427 Archaeology: Theory, Methods, and Practice 1.5 Hour Lecture   30 Minute Pago Ceremony Lecture Location:  </vt:lpstr>
    </vt:vector>
  </TitlesOfParts>
  <Company>On-Site Research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Maren Elwood Lecture for AHIS 427 Archaeology: Theory, Methods, and Practice Lecture Time:  1.5 Hours Lecture Location:  </dc:title>
  <dc:creator>Maren Elwood</dc:creator>
  <cp:lastModifiedBy>Maren Elwood</cp:lastModifiedBy>
  <cp:revision>4</cp:revision>
  <dcterms:created xsi:type="dcterms:W3CDTF">2020-01-29T20:58:35Z</dcterms:created>
  <dcterms:modified xsi:type="dcterms:W3CDTF">2020-01-29T21:21:30Z</dcterms:modified>
</cp:coreProperties>
</file>